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77" r:id="rId4"/>
    <p:sldId id="275" r:id="rId5"/>
    <p:sldId id="291" r:id="rId6"/>
    <p:sldId id="289" r:id="rId7"/>
    <p:sldId id="290" r:id="rId8"/>
    <p:sldId id="278" r:id="rId9"/>
    <p:sldId id="279" r:id="rId10"/>
    <p:sldId id="280" r:id="rId11"/>
    <p:sldId id="294" r:id="rId12"/>
    <p:sldId id="293" r:id="rId13"/>
    <p:sldId id="292" r:id="rId14"/>
    <p:sldId id="281" r:id="rId15"/>
    <p:sldId id="282" r:id="rId16"/>
    <p:sldId id="295" r:id="rId17"/>
    <p:sldId id="296" r:id="rId18"/>
    <p:sldId id="283" r:id="rId19"/>
    <p:sldId id="298" r:id="rId20"/>
    <p:sldId id="284" r:id="rId21"/>
    <p:sldId id="297" r:id="rId22"/>
    <p:sldId id="299" r:id="rId23"/>
    <p:sldId id="286" r:id="rId24"/>
    <p:sldId id="27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62" autoAdjust="0"/>
    <p:restoredTop sz="94643" autoAdjust="0"/>
  </p:normalViewPr>
  <p:slideViewPr>
    <p:cSldViewPr>
      <p:cViewPr varScale="1">
        <p:scale>
          <a:sx n="65" d="100"/>
          <a:sy n="65" d="100"/>
        </p:scale>
        <p:origin x="-121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4" d="100"/>
          <a:sy n="74" d="100"/>
        </p:scale>
        <p:origin x="3150" y="6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24AF5-3C44-4513-B1D4-F52E3277DDD8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3475A-9F68-4DB7-8747-65B6AC85FA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7676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3475A-9F68-4DB7-8747-65B6AC85FAF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88761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88142DB-92EE-4315-8DE9-41D2D40E3156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2AC942D-8EEF-4126-BA50-C55421FFFC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71744"/>
            <a:ext cx="5206382" cy="4097616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43570" y="1535678"/>
            <a:ext cx="3413312" cy="513368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Дисциплина: Основы права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Для всех специальностей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18" y="188640"/>
            <a:ext cx="7175351" cy="1793167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Основы уголовного права РК</a:t>
            </a:r>
            <a:endParaRPr lang="ru-RU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ru-RU" sz="2800" dirty="0"/>
              <a:t>4. Уголовно-правовые отношения и виды преступлений. Стадии преступлений</a:t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626598635"/>
              </p:ext>
            </p:extLst>
          </p:nvPr>
        </p:nvGraphicFramePr>
        <p:xfrm>
          <a:off x="250825" y="1124745"/>
          <a:ext cx="8642348" cy="435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587"/>
                <a:gridCol w="2160587"/>
                <a:gridCol w="2160587"/>
                <a:gridCol w="2160587"/>
              </a:tblGrid>
              <a:tr h="420920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Виды преступлений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8275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Преступлениями небольшой тяжести признаются умышленные деяния, за совершение которых максимальное наказание, предусмотренное Уголовным кодексом, не превышает двух лет лишения свободы, а также неосторожные деяния, за совершение которых максимальное наказание не превышает пяти лет лишения свободы.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Преступлениями средней тяжести признаются умышленные деяния, за совершение которых максимальное наказание, предусмотренное Уголовным кодексом, не превышает пяти лет лишения свободы, а также неосторожные деяния, за которые предусмотрено наказание в виде лишения свободы на срок свыше пяти лет.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Тяжкими преступлениями признаются умышленные деяния, за совершение которых максимальное наказание не превышает двенадцати лет лишения свободы.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Особо тяжкими преступлениями признаются умышленные деяния, за совершение которых Кодексом предусмотрено наказание в виде лишения свободы на срок свыше двенадцати лет или смертной казни.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5833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algn="l"/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640960" cy="540060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ru-RU" b="1" u="sng" dirty="0"/>
              <a:t>Преступление</a:t>
            </a:r>
            <a:r>
              <a:rPr lang="ru-RU" i="1" dirty="0"/>
              <a:t> </a:t>
            </a:r>
            <a:r>
              <a:rPr lang="ru-RU" dirty="0"/>
              <a:t>– это юридическое понятие, общие признаки которого определены в нормах Общей части Уголовного кодекса. Следует различать понятие преступления от понятия преступности. </a:t>
            </a:r>
            <a:r>
              <a:rPr lang="ru-RU" i="1" dirty="0"/>
              <a:t>Преступность – </a:t>
            </a:r>
            <a:r>
              <a:rPr lang="ru-RU" dirty="0"/>
              <a:t>это исторически изменчивое, социальное, уголовно-правовое явление, представляющее собой совокупность всех совершенных преступлений в государстве или отдельном регионе за определенный период.</a:t>
            </a:r>
          </a:p>
          <a:p>
            <a:pPr marL="45720" indent="0">
              <a:buNone/>
            </a:pPr>
            <a:r>
              <a:rPr lang="ru-RU" i="1" u="sng" dirty="0" smtClean="0"/>
              <a:t>Общественная </a:t>
            </a:r>
            <a:r>
              <a:rPr lang="ru-RU" i="1" u="sng" dirty="0"/>
              <a:t>опасность</a:t>
            </a:r>
            <a:r>
              <a:rPr lang="ru-RU" i="1" dirty="0"/>
              <a:t> </a:t>
            </a:r>
            <a:r>
              <a:rPr lang="ru-RU" dirty="0"/>
              <a:t>деяния заключается в том, что преступление всегда посягает на особо важные общественные ценности, определенные как объект уголовно-правовой защиты в Особенной части Уголовного кодекса. Преступлением причиняется либо создается угроза причинения вреда </a:t>
            </a:r>
            <a:r>
              <a:rPr lang="ru-RU" dirty="0" err="1"/>
              <a:t>правоохраняемым</a:t>
            </a:r>
            <a:r>
              <a:rPr lang="ru-RU" dirty="0"/>
              <a:t> благам и интересам. Общественная опасность – материальный признак (внутреннее свойство) преступления, раскрывающий его социальную сущность Характер общественной опасности деяния определяется содержанием и важностью объекта посягательства, видом причиненного ущерба, а также формой вины. Таким образом, характер общественной опасности - это качественные свойства социальной опасности преступления.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592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algn="l"/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640960" cy="540060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u="sng" dirty="0"/>
              <a:t>Противоправность</a:t>
            </a:r>
            <a:r>
              <a:rPr lang="ru-RU" i="1" dirty="0"/>
              <a:t> </a:t>
            </a:r>
            <a:r>
              <a:rPr lang="ru-RU" dirty="0"/>
              <a:t>означает то, что совершенное деяние может быть признано преступлением лишь в том случае, если оно предусмотрено в уголовном законе в виде запрета на определенное действие либо бездействие.</a:t>
            </a:r>
          </a:p>
          <a:p>
            <a:pPr marL="45720" indent="0">
              <a:buNone/>
            </a:pPr>
            <a:r>
              <a:rPr lang="ru-RU" u="sng" dirty="0"/>
              <a:t>Виновность</a:t>
            </a:r>
            <a:r>
              <a:rPr lang="ru-RU" i="1" dirty="0"/>
              <a:t> </a:t>
            </a:r>
            <a:r>
              <a:rPr lang="ru-RU" dirty="0"/>
              <a:t>означает то, что общественно опасное и противоправное деяние может быть </a:t>
            </a:r>
            <a:r>
              <a:rPr lang="ru-RU" dirty="0" smtClean="0"/>
              <a:t>признано преступлением </a:t>
            </a:r>
            <a:r>
              <a:rPr lang="ru-RU" dirty="0"/>
              <a:t>только в том случае, если оно было совершено виновно</a:t>
            </a:r>
            <a:r>
              <a:rPr lang="ru-RU" b="1" dirty="0"/>
              <a:t>, </a:t>
            </a:r>
            <a:r>
              <a:rPr lang="ru-RU" dirty="0"/>
              <a:t>то есть осознанно. При невиновном совершении деяния, независимо от наступивших последствий, содеянное не является преступлением</a:t>
            </a:r>
            <a:r>
              <a:rPr lang="ru-RU" dirty="0" smtClean="0"/>
              <a:t>.</a:t>
            </a:r>
          </a:p>
          <a:p>
            <a:pPr marL="45720" indent="0">
              <a:buNone/>
            </a:pPr>
            <a:r>
              <a:rPr lang="ru-RU" u="sng" dirty="0"/>
              <a:t>Деяние</a:t>
            </a:r>
            <a:r>
              <a:rPr lang="ru-RU" i="1" dirty="0"/>
              <a:t> </a:t>
            </a:r>
            <a:r>
              <a:rPr lang="ru-RU" dirty="0"/>
              <a:t>выступает как акт внешнего поведения лица, совершенного в форме действия или бездействия</a:t>
            </a:r>
            <a:r>
              <a:rPr lang="ru-RU" dirty="0" smtClean="0"/>
              <a:t>. Действие </a:t>
            </a:r>
            <a:r>
              <a:rPr lang="ru-RU" dirty="0"/>
              <a:t>представляет собой активное и осознанное поведение лица. Оно проявляется в </a:t>
            </a:r>
            <a:r>
              <a:rPr lang="ru-RU" dirty="0" smtClean="0"/>
              <a:t>различных телодвижениях</a:t>
            </a:r>
            <a:r>
              <a:rPr lang="ru-RU" dirty="0"/>
              <a:t>, использовании предметов, орудий, механизмов, словесных высказываниях. </a:t>
            </a:r>
            <a:endParaRPr lang="ru-RU" dirty="0" smtClean="0"/>
          </a:p>
          <a:p>
            <a:pPr marL="45720" indent="0">
              <a:buNone/>
            </a:pPr>
            <a:r>
              <a:rPr lang="ru-RU" u="sng" dirty="0" smtClean="0"/>
              <a:t>Бездействия</a:t>
            </a:r>
            <a:r>
              <a:rPr lang="ru-RU" i="1" dirty="0"/>
              <a:t>,</a:t>
            </a:r>
            <a:r>
              <a:rPr lang="ru-RU" dirty="0"/>
              <a:t> напротив, представляет осознанное, волевое, пассивное поведение лица, состоящее в невыполнении, то есть воздержании от совершения возложенной на него обязанности действовать определенным образом. Как действие, так и бездействие образуют волевой поступок человека, обусловленный определенной </a:t>
            </a:r>
            <a:r>
              <a:rPr lang="ru-RU" dirty="0" err="1"/>
              <a:t>мотивированностью</a:t>
            </a:r>
            <a:r>
              <a:rPr lang="ru-RU" dirty="0"/>
              <a:t> и проявлением свободы воли лица. </a:t>
            </a:r>
          </a:p>
        </p:txBody>
      </p:sp>
    </p:spTree>
    <p:extLst>
      <p:ext uri="{BB962C8B-B14F-4D97-AF65-F5344CB8AC3E}">
        <p14:creationId xmlns="" xmlns:p14="http://schemas.microsoft.com/office/powerpoint/2010/main" val="18592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algn="l"/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1520" y="188640"/>
            <a:ext cx="8640960" cy="5400600"/>
          </a:xfrm>
        </p:spPr>
        <p:txBody>
          <a:bodyPr/>
          <a:lstStyle/>
          <a:p>
            <a:pPr marL="45720" indent="0">
              <a:buNone/>
            </a:pPr>
            <a:r>
              <a:rPr lang="ru-RU" u="sng" dirty="0"/>
              <a:t>Наказуемость</a:t>
            </a:r>
            <a:r>
              <a:rPr lang="ru-RU" i="1" dirty="0"/>
              <a:t> </a:t>
            </a:r>
            <a:r>
              <a:rPr lang="ru-RU" dirty="0"/>
              <a:t>означает, что за каждое общественно опасное деяния, запрещенное уголовным </a:t>
            </a:r>
            <a:r>
              <a:rPr lang="ru-RU" dirty="0" smtClean="0"/>
              <a:t>законом должна </a:t>
            </a:r>
            <a:r>
              <a:rPr lang="ru-RU" dirty="0"/>
              <a:t>наступать уголовная ответственность в виде строго определенных лишений либо ограничений.</a:t>
            </a:r>
          </a:p>
          <a:p>
            <a:pPr marL="45720" indent="0">
              <a:buNone/>
            </a:pPr>
            <a:r>
              <a:rPr lang="ru-RU" i="1" u="sng" dirty="0" smtClean="0"/>
              <a:t>Уголовная </a:t>
            </a:r>
            <a:r>
              <a:rPr lang="ru-RU" i="1" u="sng" dirty="0"/>
              <a:t>наказуемость </a:t>
            </a:r>
            <a:r>
              <a:rPr lang="ru-RU" dirty="0"/>
              <a:t>является также обязательным признаком преступления. Преступлением признается деяние, запрещенное уголовным законом под угрозой наказания. Уголовная наказуемость, следовательно, является признаком, отличающим преступление от иных правонарушений.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429000"/>
            <a:ext cx="5904656" cy="33905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592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/>
              <a:t>5. Категории </a:t>
            </a:r>
            <a:r>
              <a:rPr lang="ru-RU" sz="3200" dirty="0" smtClean="0"/>
              <a:t>преступлений</a:t>
            </a:r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3854688328"/>
              </p:ext>
            </p:extLst>
          </p:nvPr>
        </p:nvGraphicFramePr>
        <p:xfrm>
          <a:off x="250825" y="1268412"/>
          <a:ext cx="8642349" cy="4906059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880783"/>
                <a:gridCol w="2880783"/>
                <a:gridCol w="2880783"/>
              </a:tblGrid>
              <a:tr h="1728540">
                <a:tc rowSpan="2">
                  <a:txBody>
                    <a:bodyPr/>
                    <a:lstStyle/>
                    <a:p>
                      <a:pPr algn="ctr"/>
                      <a:r>
                        <a:rPr lang="ru-RU" u="sng" dirty="0" smtClean="0"/>
                        <a:t>Неоднократностью </a:t>
                      </a:r>
                      <a:r>
                        <a:rPr lang="ru-RU" dirty="0" smtClean="0"/>
                        <a:t>преступлений признается совершение двух или более деяний, предусмотренных одной и той же статьей или частью статьи Особенной части настоящего Кодекса.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Совокупностью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преступлений признается совершение двух и более преступлений, ни за одно из которых лицо не было осуждено.</a:t>
                      </a: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Виды совокупности: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16869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Идеальная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совокупность </a:t>
                      </a:r>
                    </a:p>
                    <a:p>
                      <a:pPr algn="ctr"/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причинение вреда разным охраняемым интересам одним и тем же действием.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Реальная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совокупность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совершение лицом в разное время различных общественно опасных посягательств, ответственность установлена разными нормами Особенной части УК.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5833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/>
              <a:t>6. Состав и виды соучастников </a:t>
            </a:r>
            <a:r>
              <a:rPr lang="ru-RU" sz="3200" dirty="0" smtClean="0"/>
              <a:t>преступления</a:t>
            </a:r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2480893604"/>
              </p:ext>
            </p:extLst>
          </p:nvPr>
        </p:nvGraphicFramePr>
        <p:xfrm>
          <a:off x="250825" y="1268412"/>
          <a:ext cx="8642352" cy="5760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60588"/>
                <a:gridCol w="2160588"/>
                <a:gridCol w="2160588"/>
                <a:gridCol w="2160588"/>
              </a:tblGrid>
              <a:tr h="5328940">
                <a:tc>
                  <a:txBody>
                    <a:bodyPr/>
                    <a:lstStyle/>
                    <a:p>
                      <a:pPr algn="l"/>
                      <a:r>
                        <a:rPr lang="ru-RU" u="sng" dirty="0" smtClean="0"/>
                        <a:t>Объектом преступления </a:t>
                      </a:r>
                      <a:r>
                        <a:rPr lang="ru-RU" sz="1400" dirty="0" smtClean="0"/>
                        <a:t>являются общественные отношения, за посягательство, на которые предусмотрена ответственность нормами уголовного права. Признание общественных отношений в качестве единственного объекта преступных посягательств не означает, что все общественные отношения, возникающие между людьми, рассматриваются как объект преступного посягательства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u="sng" dirty="0" smtClean="0"/>
                        <a:t>Объективная сторона</a:t>
                      </a:r>
                      <a:r>
                        <a:rPr lang="ru-RU" dirty="0" smtClean="0"/>
                        <a:t> </a:t>
                      </a:r>
                      <a:r>
                        <a:rPr lang="ru-RU" sz="1400" dirty="0" smtClean="0"/>
                        <a:t>состава преступления заключается в совокупности внешних признаков преступного деяния, указанных в диспозиции уголовно-правовой нормы.</a:t>
                      </a:r>
                    </a:p>
                    <a:p>
                      <a:pPr algn="l"/>
                      <a:r>
                        <a:rPr lang="ru-RU" sz="1400" dirty="0" smtClean="0"/>
                        <a:t>Объективная сторона состава преступления включает в себя: действие или бездействие, общественно опасное последствие, причинную связь между действием или бездействием и послед­ствием; время, место, обстановку, способ, орудия и средства совершения преступления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Субъектом преступления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может быть признано вменяемое физическое лицо, достигшее определенного возраста, с которого наступает уголовная ответственность, при условии, что он совершил виновное общественно-опасное деяния (действие или бездействие), запрещенное уголовным законом под угрозой наказания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Субъективная сторона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преступления является одним из четырех обязательных элементов состава преступления. В науке уголовного права под субъективной стороной преступления понимается психическая деятельность лица, непосредственно связанная с совершением преступления</a:t>
                      </a:r>
                      <a:endParaRPr lang="ru-RU" sz="1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5833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algn="l"/>
            <a:endParaRPr lang="ru-RU" sz="3200" dirty="0"/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16" y="849961"/>
            <a:ext cx="8712968" cy="5158077"/>
          </a:xfrm>
        </p:spPr>
      </p:pic>
    </p:spTree>
    <p:extLst>
      <p:ext uri="{BB962C8B-B14F-4D97-AF65-F5344CB8AC3E}">
        <p14:creationId xmlns="" xmlns:p14="http://schemas.microsoft.com/office/powerpoint/2010/main" val="18592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algn="l"/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4050266835"/>
              </p:ext>
            </p:extLst>
          </p:nvPr>
        </p:nvGraphicFramePr>
        <p:xfrm>
          <a:off x="250825" y="188640"/>
          <a:ext cx="8642352" cy="3799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588"/>
                <a:gridCol w="2160588"/>
                <a:gridCol w="2160588"/>
                <a:gridCol w="2160588"/>
              </a:tblGrid>
              <a:tr h="360388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Уголовное законодательство РК различает четыре вида соучастников: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433259"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Исполнителем </a:t>
                      </a:r>
                      <a:r>
                        <a:rPr lang="ru-RU" sz="1400" dirty="0" smtClean="0"/>
                        <a:t>преступления признается лицо, непосредственно совершившее преступление, либо непосредственно участвовавшее в его совершении совместно с другими лицами.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Организатором</a:t>
                      </a:r>
                      <a:r>
                        <a:rPr lang="ru-RU" dirty="0" smtClean="0"/>
                        <a:t> </a:t>
                      </a:r>
                      <a:r>
                        <a:rPr lang="ru-RU" sz="1400" dirty="0" smtClean="0"/>
                        <a:t>преступления признается лицо, организовавшее совершение преступления или руководившее его исполнением, а равно лицо, создавшее организованную преступную группу или преступное сообщество, либо руководившее ими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Подстрекателем </a:t>
                      </a:r>
                      <a:r>
                        <a:rPr lang="ru-RU" sz="1400" dirty="0" smtClean="0"/>
                        <a:t>признается лицо, склонившее другое лицо к совершению преступления путем уговора, подкупа, угрозы или другим способом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Пособником </a:t>
                      </a:r>
                      <a:r>
                        <a:rPr lang="ru-RU" sz="1400" dirty="0" smtClean="0"/>
                        <a:t>признается лицо, содействовавшее совершению преступления советами, указаниями, предоставлением информации, орудий или средств совершения преступления либо устранением препятствий к совершению преступления.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592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ru-RU" sz="2800" dirty="0"/>
              <a:t>7. Обстоятельства, исключающие, смягчающие и отягчающие уголовную ответственность и </a:t>
            </a:r>
            <a:r>
              <a:rPr lang="ru-RU" sz="2800" dirty="0" smtClean="0"/>
              <a:t>наказание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01" y="2579787"/>
            <a:ext cx="4240717" cy="316835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18" y="4163963"/>
            <a:ext cx="3744416" cy="249173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992" y="1064584"/>
            <a:ext cx="3728858" cy="279304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5833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algn="l"/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640960" cy="54006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12941430"/>
              </p:ext>
            </p:extLst>
          </p:nvPr>
        </p:nvGraphicFramePr>
        <p:xfrm>
          <a:off x="250825" y="44624"/>
          <a:ext cx="8642352" cy="6797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440392"/>
                <a:gridCol w="1028851"/>
                <a:gridCol w="411541"/>
                <a:gridCol w="823081"/>
                <a:gridCol w="617311"/>
                <a:gridCol w="617311"/>
                <a:gridCol w="823081"/>
                <a:gridCol w="411541"/>
                <a:gridCol w="1028851"/>
                <a:gridCol w="205770"/>
                <a:gridCol w="1234622"/>
              </a:tblGrid>
              <a:tr h="360389">
                <a:tc gridSpan="11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Исключающие: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073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Необходимая сторона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Причинение вреда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Крайняя необходимость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Обоснованный риск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Физическое</a:t>
                      </a:r>
                      <a:r>
                        <a:rPr lang="ru-RU" sz="1400" baseline="0" dirty="0" smtClean="0"/>
                        <a:t> или психическое принуждение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Исполнение приказа или распоряжений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040">
                <a:tc gridSpan="11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Смягчающие: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427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совершение впервые уголовного проступка либо впервые преступления небольшой или средней тяжести вследствие случайного стечения обстоятельств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несовершеннолетие виновного</a:t>
                      </a:r>
                      <a:endParaRPr lang="ru-RU" sz="10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беременность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наличие малолетних детей у виновного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оказание медицинской или иной помощи потерпевшему непосредственно после совершения уголовного правонарушения независимо от последствий оказания такой помощи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добровольное возмещение имущественного ущерба, причиненного в результате уголовного правонарушения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совершение уголовного правонарушения вследствие стечения тяжелых личных, семейных или иных обстоятельств либо по мотиву сострадания</a:t>
                      </a:r>
                      <a:endParaRPr lang="ru-RU" sz="1200" dirty="0"/>
                    </a:p>
                  </a:txBody>
                  <a:tcPr/>
                </a:tc>
              </a:tr>
              <a:tr h="108427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совершение уголовного правонарушения в результате физического или психического принуждения либо в силу материальной, служебной или иной зависимости</a:t>
                      </a:r>
                      <a:endParaRPr lang="ru-RU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050" dirty="0" smtClean="0"/>
                        <a:t>совершение уголовного правонарушения при нарушении условий правомерности необходимой обороны, крайней необходимости, задержания лица, совершившего правонарушение, обоснованного риска, исполнения приказа или распоряжения, при осуществлении оперативно-розыскных мероприятий или негласных следственных действий</a:t>
                      </a:r>
                      <a:endParaRPr lang="ru-R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противоправность или аморальность поведения потерпевшего, явившегося поводом для уголовного правонарушения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чистосердечное раскаяние, явка с повинной, активное способствование раскрытию уголовного правонарушения, изобличению других соучастников уголовного правонарушения и розыску имущества, добытого в результате уголовного правонарушения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592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188640"/>
            <a:ext cx="8640960" cy="6480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dirty="0" smtClean="0"/>
              <a:t>Введение</a:t>
            </a:r>
          </a:p>
          <a:p>
            <a:pPr marL="45720" indent="0">
              <a:buNone/>
            </a:pPr>
            <a:r>
              <a:rPr lang="ru-RU" sz="2000" dirty="0" smtClean="0"/>
              <a:t>1. Понятие, предмет, метод, система и источники уголовного права</a:t>
            </a:r>
          </a:p>
          <a:p>
            <a:pPr marL="45720" indent="0">
              <a:buNone/>
            </a:pPr>
            <a:r>
              <a:rPr lang="ru-RU" sz="2000" dirty="0" smtClean="0"/>
              <a:t>2. Задачи и принципы уголовного права и их значение</a:t>
            </a:r>
          </a:p>
          <a:p>
            <a:pPr marL="45720" indent="0">
              <a:buNone/>
            </a:pPr>
            <a:r>
              <a:rPr lang="ru-RU" sz="2000" dirty="0" smtClean="0"/>
              <a:t>3. Уголовный закон. Действие уголовного закона во времени, в пространстве и по кругу лиц. Обратная сила уголовного закона</a:t>
            </a:r>
          </a:p>
          <a:p>
            <a:pPr marL="45720" indent="0">
              <a:buNone/>
            </a:pPr>
            <a:r>
              <a:rPr lang="ru-RU" sz="2000" dirty="0" smtClean="0"/>
              <a:t>4. Уголовно-правовые отношения и виды преступлений. Стадии преступлений</a:t>
            </a:r>
          </a:p>
          <a:p>
            <a:pPr marL="45720" indent="0">
              <a:buNone/>
            </a:pPr>
            <a:r>
              <a:rPr lang="ru-RU" sz="2000" dirty="0" smtClean="0"/>
              <a:t>5. Категории преступлений</a:t>
            </a:r>
          </a:p>
          <a:p>
            <a:pPr marL="45720" indent="0">
              <a:buNone/>
            </a:pPr>
            <a:r>
              <a:rPr lang="ru-RU" sz="2000" dirty="0" smtClean="0"/>
              <a:t>6. Состав и виды соучастников преступления</a:t>
            </a:r>
          </a:p>
          <a:p>
            <a:pPr marL="45720" indent="0">
              <a:buNone/>
            </a:pPr>
            <a:r>
              <a:rPr lang="ru-RU" sz="2000" dirty="0" smtClean="0"/>
              <a:t>7. Обстоятельства, исключающие, смягчающие и отягчающие уголовную ответственность и наказание</a:t>
            </a:r>
          </a:p>
          <a:p>
            <a:pPr marL="45720" indent="0">
              <a:buNone/>
            </a:pPr>
            <a:r>
              <a:rPr lang="ru-RU" sz="2000" dirty="0" smtClean="0"/>
              <a:t>8. Система наказаний</a:t>
            </a:r>
          </a:p>
          <a:p>
            <a:pPr marL="45720" indent="0">
              <a:buNone/>
            </a:pPr>
            <a:r>
              <a:rPr lang="ru-RU" sz="2000" dirty="0" smtClean="0"/>
              <a:t>Заключение </a:t>
            </a:r>
          </a:p>
          <a:p>
            <a:pPr marL="45720" indent="0">
              <a:buNone/>
            </a:pPr>
            <a:r>
              <a:rPr lang="ru-RU" sz="2000" dirty="0" smtClean="0"/>
              <a:t>Литература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 smtClean="0"/>
              <a:t>8.Наказания и их виды</a:t>
            </a: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640960" cy="5400600"/>
          </a:xfrm>
        </p:spPr>
        <p:txBody>
          <a:bodyPr/>
          <a:lstStyle/>
          <a:p>
            <a:pPr marL="45720" indent="0">
              <a:buNone/>
            </a:pPr>
            <a:r>
              <a:rPr lang="ru-RU" dirty="0"/>
              <a:t>Перечень, установленных государством видов наказаний, данный в законе в определенном порядке с учетом их содержания и сравнительной тяжести, называется системой уголовных наказаний.</a:t>
            </a:r>
          </a:p>
          <a:p>
            <a:pPr marL="45720" indent="0">
              <a:buNone/>
            </a:pPr>
            <a:r>
              <a:rPr lang="ru-RU" dirty="0"/>
              <a:t>Система наказаний в Уголовном кодексе Республики Казахстан содержит точный и исчерпывающий перечень мер наказания, которые суд может назначить лицу, совершившему преступление, предусмотренное уголовным законом.</a:t>
            </a:r>
          </a:p>
          <a:p>
            <a:pPr marL="45720" indent="0">
              <a:buNone/>
            </a:pPr>
            <a:r>
              <a:rPr lang="ru-RU" dirty="0"/>
              <a:t>Система наказаний отражает основные гуманные принципы уголовного права. Поэтому в систему не включаются такие меры уголовно-правового воздействия, которые причиняют осужденному физические страдания, унижают его человеческое достоинство, по этой причине в системе наказаний отсутствуют такие наказания, как телесные и другие наказания.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5833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algn="l"/>
            <a:endParaRPr lang="ru-RU" sz="3200" dirty="0"/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4097"/>
          <a:stretch/>
        </p:blipFill>
        <p:spPr>
          <a:xfrm>
            <a:off x="1799692" y="221025"/>
            <a:ext cx="5544616" cy="6415949"/>
          </a:xfrm>
        </p:spPr>
      </p:pic>
    </p:spTree>
    <p:extLst>
      <p:ext uri="{BB962C8B-B14F-4D97-AF65-F5344CB8AC3E}">
        <p14:creationId xmlns="" xmlns:p14="http://schemas.microsoft.com/office/powerpoint/2010/main" val="18592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/>
              <a:t>Заключение 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640960" cy="5400600"/>
          </a:xfrm>
        </p:spPr>
        <p:txBody>
          <a:bodyPr/>
          <a:lstStyle/>
          <a:p>
            <a:pPr marL="45720" indent="0">
              <a:buNone/>
            </a:pPr>
            <a:r>
              <a:rPr lang="ru-RU" dirty="0"/>
              <a:t>Специфика и содержание уголовного права обусловлены теми задачами, которые стоят перед ним. В качестве задач уголовного законодательства определяет защиту прав, свобод и законных интересов человека и гражданина, собственности, прав и законных интересов организаций, общественного порядка и безопасности, окружающей среды, конституционного строя и территориальной целостности Республики Казахстан, </a:t>
            </a:r>
            <a:r>
              <a:rPr lang="ru-RU" dirty="0" smtClean="0"/>
              <a:t>охраняемых </a:t>
            </a:r>
            <a:r>
              <a:rPr lang="ru-RU" dirty="0"/>
              <a:t>законом интересов общества и государства от преступных посягательств, охрану мира и безопасности человечества, а также предупреждение преступлений.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4415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kk-KZ" sz="3200" dirty="0" smtClean="0"/>
              <a:t>Литература</a:t>
            </a: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640960" cy="54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Конституция РК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Уголовный кодекс РК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Уголовно-процессуальный </a:t>
            </a:r>
            <a:r>
              <a:rPr lang="ru-RU" smtClean="0"/>
              <a:t>кодекс </a:t>
            </a:r>
            <a:r>
              <a:rPr lang="ru-RU" smtClean="0"/>
              <a:t>РК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Уголовное право РК. Общая часть. Учебник. </a:t>
            </a:r>
            <a:r>
              <a:rPr lang="ru-RU" dirty="0" err="1" smtClean="0"/>
              <a:t>А.Н.Агыбаев</a:t>
            </a:r>
            <a:r>
              <a:rPr lang="ru-RU" dirty="0" smtClean="0"/>
              <a:t>, Г.И</a:t>
            </a:r>
            <a:r>
              <a:rPr lang="ru-RU" dirty="0"/>
              <a:t>. </a:t>
            </a:r>
            <a:r>
              <a:rPr lang="ru-RU" dirty="0" err="1" smtClean="0"/>
              <a:t>Баймурзин</a:t>
            </a:r>
            <a:r>
              <a:rPr lang="ru-RU" dirty="0" smtClean="0"/>
              <a:t>, </a:t>
            </a:r>
            <a:r>
              <a:rPr lang="ru-RU" dirty="0" err="1" smtClean="0"/>
              <a:t>И.И.Рогова</a:t>
            </a:r>
            <a:r>
              <a:rPr lang="ru-RU" dirty="0" smtClean="0"/>
              <a:t>.</a:t>
            </a:r>
            <a:r>
              <a:rPr lang="ru-RU" dirty="0"/>
              <a:t> 2004 г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65833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08920"/>
            <a:ext cx="7344816" cy="1143000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2101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kk-KZ" sz="3200" dirty="0" smtClean="0"/>
              <a:t>Введение</a:t>
            </a: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640960" cy="5400600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/>
              <a:t>	Уголовное </a:t>
            </a:r>
            <a:r>
              <a:rPr lang="ru-RU" dirty="0"/>
              <a:t>право, будучи отраслью права Республики Казахстан, представляет собой совокупность юридических норм, установленных высшим органом законодательной власти, определяет преступность и наказуемость деяний, посягающих на закрепленные в стране общественные отношения.</a:t>
            </a:r>
          </a:p>
          <a:p>
            <a:pPr marL="45720" indent="0">
              <a:buNone/>
            </a:pPr>
            <a:r>
              <a:rPr lang="ru-RU" dirty="0" smtClean="0"/>
              <a:t>	Назначение </a:t>
            </a:r>
            <a:r>
              <a:rPr lang="ru-RU" dirty="0"/>
              <a:t>(функция) уголовного  права специфично, о чем свидетельствует определение его задач, сформулированных  непосредственно в законе.</a:t>
            </a:r>
          </a:p>
          <a:p>
            <a:pPr marL="45720" indent="0">
              <a:buNone/>
            </a:pPr>
            <a:r>
              <a:rPr lang="ru-RU" dirty="0" smtClean="0"/>
              <a:t>	Основной </a:t>
            </a:r>
            <a:r>
              <a:rPr lang="ru-RU" dirty="0"/>
              <a:t>источник – Уголовный кодекс РК.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9922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/>
              <a:t>1. Понятие, предмет, метод, система и источники уголовного права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640960" cy="540060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u="sng" dirty="0"/>
              <a:t>Уголовное </a:t>
            </a:r>
            <a:r>
              <a:rPr lang="ru-RU" u="sng" dirty="0" smtClean="0"/>
              <a:t>право </a:t>
            </a:r>
            <a:r>
              <a:rPr lang="ru-RU" dirty="0" smtClean="0"/>
              <a:t>- </a:t>
            </a:r>
            <a:r>
              <a:rPr lang="ru-RU" dirty="0"/>
              <a:t>система правовых норм установленных высшими органами государственной власти, устанавливающих понятие и  признаки преступления основание и приделы уголовной ответственности и наказания а также основание и порядок освобождения от уголовной ответственности и наказания. </a:t>
            </a:r>
            <a:endParaRPr lang="ru-RU" dirty="0" smtClean="0"/>
          </a:p>
          <a:p>
            <a:pPr marL="45720" indent="0">
              <a:buNone/>
            </a:pPr>
            <a:r>
              <a:rPr lang="ru-RU" u="sng" dirty="0" smtClean="0"/>
              <a:t>Предметом</a:t>
            </a:r>
            <a:r>
              <a:rPr lang="ru-RU" dirty="0" smtClean="0"/>
              <a:t> </a:t>
            </a:r>
            <a:r>
              <a:rPr lang="ru-RU" dirty="0"/>
              <a:t>уголовного права являются общественно-правовые отношения, возникающие в связи </a:t>
            </a:r>
            <a:r>
              <a:rPr lang="ru-RU" dirty="0" smtClean="0"/>
              <a:t>с реализацией </a:t>
            </a:r>
            <a:r>
              <a:rPr lang="ru-RU" dirty="0"/>
              <a:t>уголовной ответственности, то есть совершением преступления и назначением наказания за него.</a:t>
            </a:r>
          </a:p>
          <a:p>
            <a:pPr marL="45720" indent="0">
              <a:buNone/>
            </a:pPr>
            <a:r>
              <a:rPr lang="ru-RU" dirty="0"/>
              <a:t>Под </a:t>
            </a:r>
            <a:r>
              <a:rPr lang="ru-RU" u="sng" dirty="0"/>
              <a:t>преступлением</a:t>
            </a:r>
            <a:r>
              <a:rPr lang="ru-RU" dirty="0"/>
              <a:t> в самом общем виде понимается деяние (действие или бездействие) </a:t>
            </a:r>
            <a:r>
              <a:rPr lang="ru-RU" dirty="0" smtClean="0"/>
              <a:t>лица, преступающего </a:t>
            </a:r>
            <a:r>
              <a:rPr lang="ru-RU" dirty="0"/>
              <a:t>установленные государством пределы должного </a:t>
            </a:r>
            <a:r>
              <a:rPr lang="ru-RU" dirty="0" smtClean="0"/>
              <a:t>поведения.</a:t>
            </a:r>
          </a:p>
          <a:p>
            <a:pPr marL="45720" indent="0">
              <a:buNone/>
            </a:pPr>
            <a:r>
              <a:rPr lang="ru-RU" dirty="0" smtClean="0"/>
              <a:t>Основными </a:t>
            </a:r>
            <a:r>
              <a:rPr lang="ru-RU" dirty="0"/>
              <a:t>институтами уголовного права являются </a:t>
            </a:r>
            <a:r>
              <a:rPr lang="ru-RU" u="sng" dirty="0"/>
              <a:t>преступление и наказание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4036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96752"/>
            <a:ext cx="7200800" cy="4320480"/>
          </a:xfrm>
        </p:spPr>
      </p:pic>
    </p:spTree>
    <p:extLst>
      <p:ext uri="{BB962C8B-B14F-4D97-AF65-F5344CB8AC3E}">
        <p14:creationId xmlns="" xmlns:p14="http://schemas.microsoft.com/office/powerpoint/2010/main" val="195677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algn="l"/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1122525427"/>
              </p:ext>
            </p:extLst>
          </p:nvPr>
        </p:nvGraphicFramePr>
        <p:xfrm>
          <a:off x="250130" y="200100"/>
          <a:ext cx="8642350" cy="67716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321175"/>
                <a:gridCol w="432117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Система</a:t>
                      </a:r>
                      <a:r>
                        <a:rPr lang="ru-RU" baseline="0" dirty="0" smtClean="0"/>
                        <a:t> уголовного права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u="sng" dirty="0" smtClean="0"/>
                        <a:t>Общая часть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-задачи и принципы уголовного права; -основания уголовной ответственности и освобождения от нее;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dirty="0" smtClean="0"/>
                        <a:t>пределы действия уголовного закона во времени, пространстве и по кругу лиц;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определяет понятие преступления, вины, вменяемости, невменяемости, стадий совершения преступления, соучастия, сроков давности, обстоятельств исключающих преступность деяния; систему и виды наказаний; основание и порядок их назначения; основания и порядок освобождения от уголовной ответственности и от отбытия наказания; особенности уголовной ответственности несовершеннолетних и особенности применения принудительных мер медицинского характера.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u="sng" dirty="0" smtClean="0"/>
                        <a:t>Особенная часть</a:t>
                      </a:r>
                      <a:r>
                        <a:rPr lang="ru-RU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представляет собой исчерпывающий перечень конкретных составов преступлений с определением за их совершение конкретного вида и размера уголовного наказания. Определяет: какие деяния являются преступлениями, и устанавливает за каждое из них виды и размеры наказаний.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4858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algn="l"/>
            <a:r>
              <a:rPr lang="ru-RU" sz="3200" dirty="0" smtClean="0"/>
              <a:t>Источники уголовного права</a:t>
            </a:r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1941539313"/>
              </p:ext>
            </p:extLst>
          </p:nvPr>
        </p:nvGraphicFramePr>
        <p:xfrm>
          <a:off x="249209" y="980728"/>
          <a:ext cx="8642349" cy="201657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880783"/>
                <a:gridCol w="2880783"/>
                <a:gridCol w="2880783"/>
              </a:tblGrid>
              <a:tr h="2016571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Конституция РК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Уголовный</a:t>
                      </a:r>
                      <a:r>
                        <a:rPr lang="ru-RU" baseline="0" dirty="0" smtClean="0"/>
                        <a:t> кодекс РК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Международные договоры,</a:t>
                      </a:r>
                      <a:r>
                        <a:rPr lang="ru-RU" baseline="0" dirty="0" smtClean="0"/>
                        <a:t> ратифицированные РК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32" y="3284984"/>
            <a:ext cx="2592288" cy="252748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599" y="3717032"/>
            <a:ext cx="2786802" cy="155091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280" y="3724898"/>
            <a:ext cx="2743200" cy="15430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4858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/>
              <a:t>2. Задачи и принципы уголовного права и их </a:t>
            </a:r>
            <a:r>
              <a:rPr lang="ru-RU" sz="3200" dirty="0" smtClean="0"/>
              <a:t>значение</a:t>
            </a:r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255964536"/>
              </p:ext>
            </p:extLst>
          </p:nvPr>
        </p:nvGraphicFramePr>
        <p:xfrm>
          <a:off x="250825" y="1268412"/>
          <a:ext cx="8642352" cy="310896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160588"/>
                <a:gridCol w="2160588"/>
                <a:gridCol w="2160588"/>
                <a:gridCol w="2160588"/>
              </a:tblGrid>
              <a:tr h="266065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защиты от преступных посягательств охраняемых уголовным законом прав и интересов общества и государства; </a:t>
                      </a:r>
                    </a:p>
                    <a:p>
                      <a:pPr algn="ctr"/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обеспечение мира и безопасности; </a:t>
                      </a:r>
                    </a:p>
                    <a:p>
                      <a:pPr algn="ctr"/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предупреждение преступлений; </a:t>
                      </a:r>
                    </a:p>
                    <a:p>
                      <a:pPr algn="ctr"/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анализ действующего уголовного законодательства и выработка рекомендаций для его дальнейшего совершенствования.</a:t>
                      </a:r>
                    </a:p>
                    <a:p>
                      <a:pPr algn="ctr"/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48" y="4643446"/>
            <a:ext cx="4536504" cy="2182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9922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44624"/>
            <a:ext cx="8640960" cy="1080120"/>
          </a:xfrm>
        </p:spPr>
        <p:txBody>
          <a:bodyPr/>
          <a:lstStyle/>
          <a:p>
            <a:pPr marL="0" indent="0" algn="l">
              <a:buNone/>
            </a:pPr>
            <a:r>
              <a:rPr lang="ru-RU" sz="2400" dirty="0"/>
              <a:t>3. Уголовный закон. Действие уголовного закона во времени, в пространстве и по кругу лиц. Обратная сила уголовного закона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255890" y="1196752"/>
            <a:ext cx="8640960" cy="25922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45720" indent="0">
              <a:buNone/>
            </a:pPr>
            <a:r>
              <a:rPr lang="ru-RU" b="1" i="1" dirty="0"/>
              <a:t>Уголовный закон Республики Казахстан </a:t>
            </a:r>
            <a:r>
              <a:rPr lang="ru-RU" i="1" dirty="0"/>
              <a:t>представляет собой принятый в установленном </a:t>
            </a:r>
            <a:r>
              <a:rPr lang="ru-RU" i="1" dirty="0" smtClean="0"/>
              <a:t>порядке высшими </a:t>
            </a:r>
            <a:r>
              <a:rPr lang="ru-RU" i="1" dirty="0"/>
              <a:t>органами государственной власти нормативно-правовой акт, определяющий общие принципы </a:t>
            </a:r>
            <a:r>
              <a:rPr lang="ru-RU" i="1" dirty="0" smtClean="0"/>
              <a:t>и основания </a:t>
            </a:r>
            <a:r>
              <a:rPr lang="ru-RU" i="1" dirty="0"/>
              <a:t>уголовной ответственности, виды преступлений, а также те наказания, которые применяются к лицам, совершившим преступления.</a:t>
            </a:r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640" y="3463668"/>
            <a:ext cx="3131840" cy="331860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5833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161</TotalTime>
  <Words>1725</Words>
  <Application>Microsoft Office PowerPoint</Application>
  <PresentationFormat>Экран (4:3)</PresentationFormat>
  <Paragraphs>130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Воздушный поток</vt:lpstr>
      <vt:lpstr>Основы уголовного права РК</vt:lpstr>
      <vt:lpstr>Слайд 2</vt:lpstr>
      <vt:lpstr>Введение</vt:lpstr>
      <vt:lpstr>1. Понятие, предмет, метод, система и источники уголовного права </vt:lpstr>
      <vt:lpstr>Слайд 5</vt:lpstr>
      <vt:lpstr>Слайд 6</vt:lpstr>
      <vt:lpstr>Источники уголовного права</vt:lpstr>
      <vt:lpstr>2. Задачи и принципы уголовного права и их значение</vt:lpstr>
      <vt:lpstr>3. Уголовный закон. Действие уголовного закона во времени, в пространстве и по кругу лиц. Обратная сила уголовного закона </vt:lpstr>
      <vt:lpstr>4. Уголовно-правовые отношения и виды преступлений. Стадии преступлений </vt:lpstr>
      <vt:lpstr>Слайд 11</vt:lpstr>
      <vt:lpstr>Слайд 12</vt:lpstr>
      <vt:lpstr>Слайд 13</vt:lpstr>
      <vt:lpstr>5. Категории преступлений</vt:lpstr>
      <vt:lpstr>6. Состав и виды соучастников преступления</vt:lpstr>
      <vt:lpstr>Слайд 16</vt:lpstr>
      <vt:lpstr>Слайд 17</vt:lpstr>
      <vt:lpstr>7. Обстоятельства, исключающие, смягчающие и отягчающие уголовную ответственность и наказание</vt:lpstr>
      <vt:lpstr>Слайд 19</vt:lpstr>
      <vt:lpstr>8.Наказания и их виды</vt:lpstr>
      <vt:lpstr>Слайд 21</vt:lpstr>
      <vt:lpstr>Заключение </vt:lpstr>
      <vt:lpstr>Литература</vt:lpstr>
      <vt:lpstr>СПАСИБО ЗА ВНИМАНИЕ!</vt:lpstr>
    </vt:vector>
  </TitlesOfParts>
  <Company>ЖАСОРДА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уголовного права рк</dc:title>
  <dc:creator>123456789</dc:creator>
  <cp:lastModifiedBy>asus</cp:lastModifiedBy>
  <cp:revision>22</cp:revision>
  <dcterms:created xsi:type="dcterms:W3CDTF">2015-04-14T04:23:17Z</dcterms:created>
  <dcterms:modified xsi:type="dcterms:W3CDTF">2022-11-20T19:21:25Z</dcterms:modified>
</cp:coreProperties>
</file>